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52"/>
  </p:notesMasterIdLst>
  <p:handoutMasterIdLst>
    <p:handoutMasterId r:id="rId53"/>
  </p:handoutMasterIdLst>
  <p:sldIdLst>
    <p:sldId id="370" r:id="rId2"/>
    <p:sldId id="443" r:id="rId3"/>
    <p:sldId id="444" r:id="rId4"/>
    <p:sldId id="445" r:id="rId5"/>
    <p:sldId id="447" r:id="rId6"/>
    <p:sldId id="415" r:id="rId7"/>
    <p:sldId id="416" r:id="rId8"/>
    <p:sldId id="417" r:id="rId9"/>
    <p:sldId id="418" r:id="rId10"/>
    <p:sldId id="419" r:id="rId11"/>
    <p:sldId id="420" r:id="rId12"/>
    <p:sldId id="429" r:id="rId13"/>
    <p:sldId id="421" r:id="rId14"/>
    <p:sldId id="428" r:id="rId15"/>
    <p:sldId id="431" r:id="rId16"/>
    <p:sldId id="432" r:id="rId17"/>
    <p:sldId id="446" r:id="rId18"/>
    <p:sldId id="430" r:id="rId19"/>
    <p:sldId id="433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441" r:id="rId28"/>
    <p:sldId id="442" r:id="rId29"/>
    <p:sldId id="448" r:id="rId30"/>
    <p:sldId id="449" r:id="rId31"/>
    <p:sldId id="450" r:id="rId32"/>
    <p:sldId id="451" r:id="rId33"/>
    <p:sldId id="452" r:id="rId34"/>
    <p:sldId id="454" r:id="rId35"/>
    <p:sldId id="453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  <p:sldId id="466" r:id="rId48"/>
    <p:sldId id="467" r:id="rId49"/>
    <p:sldId id="468" r:id="rId50"/>
    <p:sldId id="469" r:id="rId51"/>
  </p:sldIdLst>
  <p:sldSz cx="9144000" cy="6858000" type="screen4x3"/>
  <p:notesSz cx="68580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buFont typeface="Wingdings" pitchFamily="2" charset="2"/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buFont typeface="Wingdings" pitchFamily="2" charset="2"/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buFont typeface="Wingdings" pitchFamily="2" charset="2"/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buFont typeface="Wingdings" pitchFamily="2" charset="2"/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buFont typeface="Wingdings" pitchFamily="2" charset="2"/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tro, Kenneth" initials="PK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66FF"/>
    <a:srgbClr val="66FF66"/>
    <a:srgbClr val="10E05F"/>
    <a:srgbClr val="FF9966"/>
    <a:srgbClr val="FF9999"/>
    <a:srgbClr val="FFFF66"/>
    <a:srgbClr val="660033"/>
    <a:srgbClr val="777777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7" autoAdjust="0"/>
    <p:restoredTop sz="94718" autoAdjust="0"/>
  </p:normalViewPr>
  <p:slideViewPr>
    <p:cSldViewPr snapToGrid="0">
      <p:cViewPr>
        <p:scale>
          <a:sx n="100" d="100"/>
          <a:sy n="100" d="100"/>
        </p:scale>
        <p:origin x="-49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1830" y="-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52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l" defTabSz="933450">
              <a:buFontTx/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3930" y="0"/>
            <a:ext cx="297252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 defTabSz="933450">
              <a:buFontTx/>
              <a:buNone/>
              <a:defRPr sz="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252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l" defTabSz="933450">
              <a:buFontTx/>
              <a:buNone/>
              <a:defRPr sz="900"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3930" y="8829675"/>
            <a:ext cx="297252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 defTabSz="933450">
              <a:buFontTx/>
              <a:buNone/>
              <a:defRPr sz="900"/>
            </a:lvl1pPr>
          </a:lstStyle>
          <a:p>
            <a:pPr>
              <a:defRPr/>
            </a:pPr>
            <a:fld id="{B9105982-ED65-496B-8B9A-D8D756BCE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08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52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l" defTabSz="933450">
              <a:buFontTx/>
              <a:buNone/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930" y="0"/>
            <a:ext cx="297252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 defTabSz="933450">
              <a:buFontTx/>
              <a:buNone/>
              <a:defRPr sz="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1" y="4416426"/>
            <a:ext cx="5487019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252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l" defTabSz="933450">
              <a:buFontTx/>
              <a:buNone/>
              <a:defRPr sz="900"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930" y="8829675"/>
            <a:ext cx="297252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 defTabSz="933450">
              <a:buFontTx/>
              <a:buNone/>
              <a:defRPr sz="900"/>
            </a:lvl1pPr>
          </a:lstStyle>
          <a:p>
            <a:pPr>
              <a:defRPr/>
            </a:pPr>
            <a:fld id="{53C0EF97-374E-4BA9-A0B7-D9D2A29D8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6656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IBM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3C0EF97-374E-4BA9-A0B7-D9D2A29D849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7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Ro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GreyRock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217" y="172291"/>
            <a:ext cx="8621568" cy="644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73363" y="6164636"/>
            <a:ext cx="2147455" cy="403412"/>
          </a:xfrm>
          <a:prstGeom prst="rect">
            <a:avLst/>
          </a:prstGeom>
        </p:spPr>
        <p:txBody>
          <a:bodyPr lIns="182816" tIns="45704" rIns="91407" bIns="45704" anchor="ctr"/>
          <a:lstStyle/>
          <a:p>
            <a:pPr defTabSz="913183">
              <a:defRPr/>
            </a:pPr>
            <a:fld id="{786B1B48-20FB-41D9-AD44-DA6B5B120772}" type="datetime4">
              <a:rPr lang="en-US" sz="13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defTabSz="913183">
                <a:defRPr/>
              </a:pPr>
              <a:t>December 13, 2016</a:t>
            </a:fld>
            <a:endParaRPr lang="en-US" sz="13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9281" y="1161826"/>
            <a:ext cx="6931279" cy="1376980"/>
          </a:xfrm>
          <a:prstGeom prst="rect">
            <a:avLst/>
          </a:prstGeom>
        </p:spPr>
        <p:txBody>
          <a:bodyPr lIns="82058" tIns="41029" rIns="82058" bIns="41029" anchor="b"/>
          <a:lstStyle>
            <a:lvl1pPr marL="0" indent="0">
              <a:defRPr sz="3200" b="1" baseline="0">
                <a:solidFill>
                  <a:schemeClr val="tx1"/>
                </a:solidFill>
                <a:latin typeface="PrudentialModern" pitchFamily="2" charset="0"/>
                <a:cs typeface="Arial" pitchFamily="34" charset="0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357612" y="2544281"/>
            <a:ext cx="5844281" cy="1059531"/>
          </a:xfrm>
          <a:prstGeom prst="rect">
            <a:avLst/>
          </a:prstGeom>
        </p:spPr>
        <p:txBody>
          <a:bodyPr lIns="82058" tIns="41029" rIns="82058" bIns="82058"/>
          <a:lstStyle>
            <a:lvl1pPr marL="0" indent="0">
              <a:defRPr sz="1800" b="0" baseline="0">
                <a:solidFill>
                  <a:schemeClr val="bg2"/>
                </a:solidFill>
                <a:latin typeface="PrudentialModern Med" pitchFamily="2" charset="0"/>
                <a:cs typeface="Arial" pitchFamily="34" charset="0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vy Top B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ey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089" y="0"/>
            <a:ext cx="8623011" cy="532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 userDrawn="1"/>
        </p:nvSpPr>
        <p:spPr bwMode="auto">
          <a:xfrm>
            <a:off x="257175" y="1378400"/>
            <a:ext cx="8562975" cy="4572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0" y="-582"/>
            <a:ext cx="971550" cy="530352"/>
          </a:xfrm>
          <a:prstGeom prst="rect">
            <a:avLst/>
          </a:prstGeom>
          <a:solidFill>
            <a:srgbClr val="002247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55470"/>
            <a:ext cx="8229023" cy="544606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 sz="2200" b="0">
                <a:solidFill>
                  <a:srgbClr val="FDE63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0" y="6490706"/>
            <a:ext cx="9144000" cy="365760"/>
          </a:xfrm>
          <a:prstGeom prst="rect">
            <a:avLst/>
          </a:prstGeom>
          <a:solidFill>
            <a:srgbClr val="002247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vy Top B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ey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089" y="0"/>
            <a:ext cx="8623011" cy="532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 userDrawn="1"/>
        </p:nvSpPr>
        <p:spPr bwMode="auto">
          <a:xfrm>
            <a:off x="257175" y="1140900"/>
            <a:ext cx="8562975" cy="4572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0" y="-582"/>
            <a:ext cx="971550" cy="530352"/>
          </a:xfrm>
          <a:prstGeom prst="rect">
            <a:avLst/>
          </a:prstGeom>
          <a:solidFill>
            <a:srgbClr val="002247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55470"/>
            <a:ext cx="8229023" cy="544606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 sz="2200" b="0">
                <a:solidFill>
                  <a:srgbClr val="FDE63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0" y="6490706"/>
            <a:ext cx="9144000" cy="365760"/>
          </a:xfrm>
          <a:prstGeom prst="rect">
            <a:avLst/>
          </a:prstGeom>
          <a:solidFill>
            <a:srgbClr val="002247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vy Top B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ey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089" y="0"/>
            <a:ext cx="8623011" cy="532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 userDrawn="1"/>
        </p:nvSpPr>
        <p:spPr bwMode="auto">
          <a:xfrm>
            <a:off x="0" y="-582"/>
            <a:ext cx="971550" cy="530352"/>
          </a:xfrm>
          <a:prstGeom prst="rect">
            <a:avLst/>
          </a:prstGeom>
          <a:solidFill>
            <a:srgbClr val="002247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55470"/>
            <a:ext cx="8229023" cy="544606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 sz="2200" b="0">
                <a:solidFill>
                  <a:srgbClr val="FDE63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0" y="6490706"/>
            <a:ext cx="9144000" cy="365760"/>
          </a:xfrm>
          <a:prstGeom prst="rect">
            <a:avLst/>
          </a:prstGeom>
          <a:solidFill>
            <a:srgbClr val="002247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op B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ey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671" y="312364"/>
            <a:ext cx="8623011" cy="68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274544"/>
            <a:ext cx="8229023" cy="801221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84910" y="1371600"/>
            <a:ext cx="4087091" cy="4572000"/>
          </a:xfrm>
          <a:prstGeom prst="rect">
            <a:avLst/>
          </a:prstGeom>
        </p:spPr>
        <p:txBody>
          <a:bodyPr lIns="82058" tIns="41029" rIns="82058" bIns="41029"/>
          <a:lstStyle>
            <a:lvl1pPr marL="0"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4779818" y="1371601"/>
            <a:ext cx="3948545" cy="3563471"/>
          </a:xfrm>
          <a:prstGeom prst="rect">
            <a:avLst/>
          </a:prstGeom>
        </p:spPr>
        <p:txBody>
          <a:bodyPr lIns="82058" tIns="41029" rIns="82058" bIns="41029"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005898" y="6156232"/>
            <a:ext cx="3740727" cy="432827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>
                <a:latin typeface="PrudentialModern Med" pitchFamily="2" charset="0"/>
              </a:defRPr>
            </a:lvl1pPr>
          </a:lstStyle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rudentialModern Med" pitchFamily="2" charset="0"/>
              </a:defRPr>
            </a:lvl1pPr>
          </a:lstStyle>
          <a:p>
            <a:pPr>
              <a:defRPr/>
            </a:pPr>
            <a:fld id="{A72BBEE7-AB6B-48C1-B2B4-6B1C67C6F4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Top B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ey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671" y="161365"/>
            <a:ext cx="8623011" cy="532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150720"/>
            <a:ext cx="8229023" cy="544606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 sz="22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56335" y="885824"/>
            <a:ext cx="8259040" cy="4905375"/>
          </a:xfrm>
          <a:prstGeom prst="rect">
            <a:avLst/>
          </a:prstGeom>
        </p:spPr>
        <p:txBody>
          <a:bodyPr lIns="82058" tIns="41029" rIns="82058" bIns="41029"/>
          <a:lstStyle>
            <a:lvl1pPr marL="0"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005898" y="6156232"/>
            <a:ext cx="3740727" cy="432827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D905C60-DCAF-4922-884F-41A32A4A86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835025"/>
            <a:ext cx="8229600" cy="5270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D64D64F-9AFD-4FBF-92F8-0D80895CB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976768F-692B-483B-B144-27CE319690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2000FCC8-DCCB-45FE-8F10-EB83D15277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BCBBCA98-AEB6-411F-86EC-5C42A7D35E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05004B05-6517-49FD-8ECA-8C3DD0B35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gray">
          <a:xfrm>
            <a:off x="1933575" y="1131888"/>
            <a:ext cx="4202113" cy="496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8288" tIns="18288" rIns="18288" bIns="18288" anchor="ctr"/>
          <a:lstStyle/>
          <a:p>
            <a:pPr marL="342900" indent="-342900" algn="l">
              <a:defRPr/>
            </a:pPr>
            <a:r>
              <a:rPr lang="en-US" sz="1800" dirty="0">
                <a:solidFill>
                  <a:srgbClr val="FFFFFF"/>
                </a:solidFill>
              </a:rPr>
              <a:t>Prudential </a:t>
            </a:r>
            <a:r>
              <a:rPr lang="en-US" sz="1800" dirty="0" smtClean="0">
                <a:solidFill>
                  <a:srgbClr val="FFFFFF"/>
                </a:solidFill>
              </a:rPr>
              <a:t>Group Insurance </a:t>
            </a:r>
            <a:r>
              <a:rPr lang="en-US" sz="1800" dirty="0">
                <a:solidFill>
                  <a:srgbClr val="FFFFFF"/>
                </a:solidFill>
              </a:rPr>
              <a:t>Architecture Study</a:t>
            </a:r>
          </a:p>
        </p:txBody>
      </p:sp>
      <p:sp>
        <p:nvSpPr>
          <p:cNvPr id="207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267200"/>
            <a:ext cx="4343400" cy="914400"/>
          </a:xfrm>
          <a:prstGeom prst="rect">
            <a:avLst/>
          </a:prstGeom>
        </p:spPr>
        <p:txBody>
          <a:bodyPr lIns="91440" tIns="18000" rIns="91440"/>
          <a:lstStyle>
            <a:lvl1pPr marL="0" indent="0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07885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38200" y="2667000"/>
            <a:ext cx="5334000" cy="914400"/>
          </a:xfrm>
          <a:prstGeom prst="rect">
            <a:avLst/>
          </a:prstGeom>
        </p:spPr>
        <p:txBody>
          <a:bodyPr lIns="91440" rIns="91440" anchor="t"/>
          <a:lstStyle>
            <a:lvl1pPr>
              <a:defRPr sz="2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2" name="Picture 5" descr="GreyRock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79437"/>
            <a:ext cx="8934450" cy="668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E11A4264-2172-456E-8841-1D60D17B3E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7675" y="835025"/>
            <a:ext cx="8229600" cy="5270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AAE98976-5E55-478C-BC46-5C8952CBA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60400"/>
            <a:ext cx="2057400" cy="57404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60400"/>
            <a:ext cx="6019800" cy="5740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0602DDE-E52E-4D18-BD22-4FCE342FB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4038600" y="6553200"/>
            <a:ext cx="838200" cy="16827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D259C-20D9-452F-B959-6BDF348C78E9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838200"/>
            <a:ext cx="6324600" cy="17748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cap="none" spc="0" normalizeH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Ro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GreyRock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217" y="176493"/>
            <a:ext cx="8621568" cy="644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73363" y="6164636"/>
            <a:ext cx="2147455" cy="403412"/>
          </a:xfrm>
          <a:prstGeom prst="rect">
            <a:avLst/>
          </a:prstGeom>
        </p:spPr>
        <p:txBody>
          <a:bodyPr lIns="182816" tIns="45704" rIns="91407" bIns="45704" anchor="ctr"/>
          <a:lstStyle/>
          <a:p>
            <a:pPr defTabSz="913183">
              <a:defRPr/>
            </a:pPr>
            <a:fld id="{7D85A5D2-290D-435F-9A11-28CA02809846}" type="datetime4">
              <a:rPr lang="en-US" sz="1300">
                <a:solidFill>
                  <a:schemeClr val="bg1"/>
                </a:solidFill>
                <a:latin typeface="PrudentialModern" pitchFamily="2" charset="0"/>
                <a:cs typeface="Arial" pitchFamily="34" charset="0"/>
              </a:rPr>
              <a:pPr defTabSz="913183">
                <a:defRPr/>
              </a:pPr>
              <a:t>December 13, 2016</a:t>
            </a:fld>
            <a:endParaRPr lang="en-US" sz="1300" dirty="0">
              <a:solidFill>
                <a:schemeClr val="bg1"/>
              </a:solidFill>
              <a:latin typeface="PrudentialModern" pitchFamily="2" charset="0"/>
              <a:cs typeface="Arial" pitchFamily="34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9281" y="1430768"/>
            <a:ext cx="6609854" cy="1119184"/>
          </a:xfrm>
          <a:prstGeom prst="rect">
            <a:avLst/>
          </a:prstGeom>
        </p:spPr>
        <p:txBody>
          <a:bodyPr lIns="82058" tIns="41029" rIns="82058" bIns="41029" anchor="b"/>
          <a:lstStyle>
            <a:lvl1pPr marL="0" indent="0">
              <a:buNone/>
              <a:defRPr sz="3200" b="1" baseline="0">
                <a:solidFill>
                  <a:schemeClr val="bg1"/>
                </a:solidFill>
                <a:latin typeface="PrudentialModern" pitchFamily="2" charset="0"/>
                <a:cs typeface="Arial" pitchFamily="34" charset="0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357612" y="2544280"/>
            <a:ext cx="6644774" cy="865894"/>
          </a:xfrm>
          <a:prstGeom prst="rect">
            <a:avLst/>
          </a:prstGeom>
        </p:spPr>
        <p:txBody>
          <a:bodyPr lIns="82058" tIns="41029" rIns="82058" bIns="41029"/>
          <a:lstStyle>
            <a:lvl1pPr marL="0" indent="0">
              <a:buNone/>
              <a:defRPr sz="1800" b="0" baseline="0">
                <a:solidFill>
                  <a:schemeClr val="accent1"/>
                </a:solidFill>
                <a:latin typeface="PrudentialModern Med" pitchFamily="2" charset="0"/>
                <a:cs typeface="Arial" pitchFamily="34" charset="0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Ic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GreyRock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268534" y="1638300"/>
            <a:ext cx="8606933" cy="497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473363" y="6164636"/>
            <a:ext cx="2147455" cy="403412"/>
          </a:xfrm>
          <a:prstGeom prst="rect">
            <a:avLst/>
          </a:prstGeom>
        </p:spPr>
        <p:txBody>
          <a:bodyPr lIns="182816" tIns="45704" rIns="91407" bIns="45704" anchor="ctr"/>
          <a:lstStyle/>
          <a:p>
            <a:pPr defTabSz="913183">
              <a:defRPr/>
            </a:pPr>
            <a:fld id="{58228A22-40C3-4B29-9442-E793B421BAB1}" type="datetime4">
              <a:rPr lang="en-US" sz="1300" b="1">
                <a:solidFill>
                  <a:schemeClr val="bg1"/>
                </a:solidFill>
                <a:latin typeface="PrudentialModern" pitchFamily="2" charset="0"/>
              </a:rPr>
              <a:pPr defTabSz="913183">
                <a:defRPr/>
              </a:pPr>
              <a:t>December 13, 2016</a:t>
            </a:fld>
            <a:endParaRPr lang="en-US" sz="1300" b="1" dirty="0">
              <a:solidFill>
                <a:schemeClr val="bg1"/>
              </a:solidFill>
              <a:latin typeface="PrudentialModern" pitchFamily="2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35902" y="2468096"/>
            <a:ext cx="6609854" cy="1178351"/>
          </a:xfrm>
          <a:prstGeom prst="rect">
            <a:avLst/>
          </a:prstGeom>
        </p:spPr>
        <p:txBody>
          <a:bodyPr lIns="82058" tIns="41029" rIns="82058" bIns="41029" anchor="b"/>
          <a:lstStyle>
            <a:lvl1pPr marL="0" indent="0">
              <a:defRPr sz="3200" b="1" baseline="0">
                <a:solidFill>
                  <a:schemeClr val="bg1"/>
                </a:solidFill>
                <a:latin typeface="PrudentialModern" pitchFamily="2" charset="0"/>
                <a:cs typeface="Arial" pitchFamily="34" charset="0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334233" y="3640776"/>
            <a:ext cx="6661399" cy="978849"/>
          </a:xfrm>
          <a:prstGeom prst="rect">
            <a:avLst/>
          </a:prstGeom>
        </p:spPr>
        <p:txBody>
          <a:bodyPr lIns="82058" tIns="41029" rIns="82058" bIns="41029"/>
          <a:lstStyle>
            <a:lvl1pPr marL="0" indent="0">
              <a:defRPr sz="1800" b="0" baseline="0">
                <a:solidFill>
                  <a:schemeClr val="accent1"/>
                </a:solidFill>
                <a:latin typeface="PrudentialModern Med" pitchFamily="2" charset="0"/>
                <a:cs typeface="Arial" pitchFamily="34" charset="0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vy Ic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GreyRock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268534" y="257175"/>
            <a:ext cx="8606933" cy="6359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473363" y="6164636"/>
            <a:ext cx="2147455" cy="403412"/>
          </a:xfrm>
          <a:prstGeom prst="rect">
            <a:avLst/>
          </a:prstGeom>
        </p:spPr>
        <p:txBody>
          <a:bodyPr lIns="182816" tIns="45704" rIns="91407" bIns="45704" anchor="ctr"/>
          <a:lstStyle/>
          <a:p>
            <a:pPr defTabSz="913183">
              <a:defRPr/>
            </a:pPr>
            <a:fld id="{58228A22-40C3-4B29-9442-E793B421BAB1}" type="datetime4">
              <a:rPr lang="en-US" sz="1300" b="1">
                <a:solidFill>
                  <a:schemeClr val="bg1"/>
                </a:solidFill>
                <a:latin typeface="PrudentialModern" pitchFamily="2" charset="0"/>
              </a:rPr>
              <a:pPr defTabSz="913183">
                <a:defRPr/>
              </a:pPr>
              <a:t>December 13, 2016</a:t>
            </a:fld>
            <a:endParaRPr lang="en-US" sz="1300" b="1" dirty="0">
              <a:solidFill>
                <a:schemeClr val="bg1"/>
              </a:solidFill>
              <a:latin typeface="PrudentialModern" pitchFamily="2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35902" y="1591796"/>
            <a:ext cx="6609854" cy="1178351"/>
          </a:xfrm>
          <a:prstGeom prst="rect">
            <a:avLst/>
          </a:prstGeom>
        </p:spPr>
        <p:txBody>
          <a:bodyPr lIns="82058" tIns="41029" rIns="82058" bIns="41029" anchor="b"/>
          <a:lstStyle>
            <a:lvl1pPr marL="0" indent="0">
              <a:defRPr sz="3200" b="1" baseline="0">
                <a:solidFill>
                  <a:schemeClr val="bg1"/>
                </a:solidFill>
                <a:latin typeface="PrudentialModern" pitchFamily="2" charset="0"/>
                <a:cs typeface="Arial" pitchFamily="34" charset="0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334233" y="2764476"/>
            <a:ext cx="6661399" cy="978849"/>
          </a:xfrm>
          <a:prstGeom prst="rect">
            <a:avLst/>
          </a:prstGeom>
        </p:spPr>
        <p:txBody>
          <a:bodyPr lIns="82058" tIns="41029" rIns="82058" bIns="41029"/>
          <a:lstStyle>
            <a:lvl1pPr marL="0" indent="0">
              <a:defRPr sz="1800" b="0" baseline="0">
                <a:solidFill>
                  <a:schemeClr val="accent1"/>
                </a:solidFill>
                <a:latin typeface="PrudentialModern Med" pitchFamily="2" charset="0"/>
                <a:cs typeface="Arial" pitchFamily="34" charset="0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GreyRock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091" y="221316"/>
            <a:ext cx="8589818" cy="641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496158" y="2678751"/>
            <a:ext cx="6661399" cy="978849"/>
          </a:xfrm>
          <a:prstGeom prst="rect">
            <a:avLst/>
          </a:prstGeom>
        </p:spPr>
        <p:txBody>
          <a:bodyPr lIns="82058" tIns="41029" rIns="82058" bIns="41029"/>
          <a:lstStyle>
            <a:lvl1pPr marL="0" indent="0">
              <a:defRPr sz="1800" b="0" baseline="0">
                <a:solidFill>
                  <a:schemeClr val="accent1"/>
                </a:solidFill>
                <a:latin typeface="PrudentialModern Med" pitchFamily="2" charset="0"/>
                <a:cs typeface="Arial" pitchFamily="34" charset="0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497827" y="1506071"/>
            <a:ext cx="6609854" cy="1178351"/>
          </a:xfrm>
          <a:prstGeom prst="rect">
            <a:avLst/>
          </a:prstGeom>
        </p:spPr>
        <p:txBody>
          <a:bodyPr lIns="82058" tIns="41029" rIns="82058" bIns="41029" anchor="b"/>
          <a:lstStyle>
            <a:lvl1pPr marL="0" indent="0">
              <a:defRPr sz="3200" b="1" baseline="0">
                <a:solidFill>
                  <a:schemeClr val="bg1"/>
                </a:solidFill>
                <a:latin typeface="PrudentialModern" pitchFamily="2" charset="0"/>
                <a:cs typeface="Arial" pitchFamily="34" charset="0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2"/>
          <p:cNvSpPr>
            <a:spLocks noGrp="1"/>
          </p:cNvSpPr>
          <p:nvPr>
            <p:ph type="ftr" sz="quarter" idx="16"/>
          </p:nvPr>
        </p:nvSpPr>
        <p:spPr>
          <a:xfrm>
            <a:off x="1005898" y="6177242"/>
            <a:ext cx="3740727" cy="432828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>
                <a:solidFill>
                  <a:schemeClr val="bg1"/>
                </a:solidFill>
                <a:latin typeface="PrudentialModern Med" pitchFamily="2" charset="0"/>
              </a:defRPr>
            </a:lvl1pPr>
          </a:lstStyle>
          <a:p>
            <a:pPr>
              <a:defRPr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7"/>
          </p:nvPr>
        </p:nvSpPr>
        <p:spPr>
          <a:xfrm>
            <a:off x="437285" y="6177242"/>
            <a:ext cx="512329" cy="43282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PrudentialModern Med" pitchFamily="2" charset="0"/>
              </a:defRPr>
            </a:lvl1pPr>
          </a:lstStyle>
          <a:p>
            <a:pPr>
              <a:defRPr/>
            </a:pPr>
            <a:fld id="{E943CC76-5146-478B-999E-4AAA29600F9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ttom B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ey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671" y="6013357"/>
            <a:ext cx="8623011" cy="683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274544"/>
            <a:ext cx="8229023" cy="801221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84910" y="1371600"/>
            <a:ext cx="4087091" cy="4572000"/>
          </a:xfrm>
          <a:prstGeom prst="rect">
            <a:avLst/>
          </a:prstGeom>
        </p:spPr>
        <p:txBody>
          <a:bodyPr lIns="82058" tIns="41029" rIns="82058" bIns="41029"/>
          <a:lstStyle>
            <a:lvl1pPr marL="0" indent="0">
              <a:defRPr>
                <a:latin typeface="PrudentialModern" pitchFamily="2" charset="0"/>
              </a:defRPr>
            </a:lvl1pPr>
            <a:lvl2pPr>
              <a:defRPr>
                <a:latin typeface="PrudentialModern" pitchFamily="2" charset="0"/>
              </a:defRPr>
            </a:lvl2pPr>
            <a:lvl3pPr>
              <a:defRPr>
                <a:latin typeface="PrudentialModern Med" pitchFamily="2" charset="0"/>
              </a:defRPr>
            </a:lvl3pPr>
            <a:lvl4pPr>
              <a:defRPr>
                <a:latin typeface="PrudentialModern Med" pitchFamily="2" charset="0"/>
              </a:defRPr>
            </a:lvl4pPr>
            <a:lvl5pPr>
              <a:defRPr>
                <a:latin typeface="PrudentialModern Med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4779818" y="1371601"/>
            <a:ext cx="3948545" cy="3563471"/>
          </a:xfrm>
          <a:prstGeom prst="rect">
            <a:avLst/>
          </a:prstGeom>
        </p:spPr>
        <p:txBody>
          <a:bodyPr lIns="82058" tIns="41029" rIns="82058" bIns="41029"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005898" y="6156232"/>
            <a:ext cx="3740727" cy="432827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>
                <a:latin typeface="PrudentialModern Med" pitchFamily="2" charset="0"/>
              </a:defRPr>
            </a:lvl1pPr>
          </a:lstStyle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rudentialModern Med" pitchFamily="2" charset="0"/>
              </a:defRPr>
            </a:lvl1pPr>
          </a:lstStyle>
          <a:p>
            <a:pPr>
              <a:defRPr/>
            </a:pPr>
            <a:fld id="{4AB1224E-123B-4925-A956-23B5D5894E6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Bottom B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ey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671" y="6088997"/>
            <a:ext cx="8623011" cy="532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274544"/>
            <a:ext cx="8229023" cy="801221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84910" y="1371600"/>
            <a:ext cx="4087091" cy="4572000"/>
          </a:xfrm>
          <a:prstGeom prst="rect">
            <a:avLst/>
          </a:prstGeom>
        </p:spPr>
        <p:txBody>
          <a:bodyPr lIns="82058" tIns="41029" rIns="82058" bIns="41029"/>
          <a:lstStyle>
            <a:lvl1pPr marL="0"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4779818" y="1371601"/>
            <a:ext cx="3948545" cy="3563471"/>
          </a:xfrm>
          <a:prstGeom prst="rect">
            <a:avLst/>
          </a:prstGeom>
        </p:spPr>
        <p:txBody>
          <a:bodyPr lIns="82058" tIns="41029" rIns="82058" bIns="41029"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005898" y="6156232"/>
            <a:ext cx="3740727" cy="432827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>
                <a:solidFill>
                  <a:schemeClr val="bg1"/>
                </a:solidFill>
                <a:latin typeface="PrudentialModern Med" pitchFamily="2" charset="0"/>
              </a:defRPr>
            </a:lvl1pPr>
          </a:lstStyle>
          <a:p>
            <a:pPr>
              <a:defRPr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PrudentialModern Med" pitchFamily="2" charset="0"/>
              </a:defRPr>
            </a:lvl1pPr>
          </a:lstStyle>
          <a:p>
            <a:pPr>
              <a:defRPr/>
            </a:pPr>
            <a:fld id="{7B420BB6-EDC5-4694-8E77-E9A4BE83EA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5" name="Rectangle 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04800" y="6534150"/>
            <a:ext cx="121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4000" tIns="6840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AD91DF67-F544-4009-BCBB-B6652FEFFD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6856" name="Text Box 8"/>
          <p:cNvSpPr txBox="1">
            <a:spLocks noChangeArrowheads="1"/>
          </p:cNvSpPr>
          <p:nvPr/>
        </p:nvSpPr>
        <p:spPr bwMode="gray">
          <a:xfrm>
            <a:off x="1543050" y="55563"/>
            <a:ext cx="39258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buFontTx/>
              <a:buNone/>
              <a:defRPr/>
            </a:pPr>
            <a:r>
              <a:rPr lang="en-US" sz="1400" dirty="0">
                <a:solidFill>
                  <a:schemeClr val="bg1"/>
                </a:solidFill>
              </a:rPr>
              <a:t> Prudential </a:t>
            </a:r>
            <a:r>
              <a:rPr lang="en-US" sz="1400" dirty="0" smtClean="0">
                <a:solidFill>
                  <a:schemeClr val="bg1"/>
                </a:solidFill>
              </a:rPr>
              <a:t>Group Insurance </a:t>
            </a:r>
            <a:r>
              <a:rPr lang="en-US" sz="1400" dirty="0">
                <a:solidFill>
                  <a:schemeClr val="bg1"/>
                </a:solidFill>
              </a:rPr>
              <a:t>Architecture Study</a:t>
            </a:r>
            <a:endParaRPr lang="en-US" altLang="en-US" sz="1800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24" r:id="rId3"/>
    <p:sldLayoutId id="2147483714" r:id="rId4"/>
    <p:sldLayoutId id="2147483715" r:id="rId5"/>
    <p:sldLayoutId id="2147483725" r:id="rId6"/>
    <p:sldLayoutId id="2147483716" r:id="rId7"/>
    <p:sldLayoutId id="2147483717" r:id="rId8"/>
    <p:sldLayoutId id="2147483718" r:id="rId9"/>
    <p:sldLayoutId id="2147483721" r:id="rId10"/>
    <p:sldLayoutId id="2147483723" r:id="rId11"/>
    <p:sldLayoutId id="2147483722" r:id="rId12"/>
    <p:sldLayoutId id="2147483719" r:id="rId13"/>
    <p:sldLayoutId id="2147483720" r:id="rId14"/>
    <p:sldLayoutId id="2147483702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92088" indent="-1920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463550" indent="-18573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SzPct val="75000"/>
        <a:buFont typeface="Wingdings 3" pitchFamily="18" charset="2"/>
        <a:buChar char="}"/>
        <a:defRPr sz="1600" b="1">
          <a:solidFill>
            <a:schemeClr val="tx1"/>
          </a:solidFill>
          <a:latin typeface="+mn-lt"/>
          <a:cs typeface="+mn-cs"/>
        </a:defRPr>
      </a:lvl2pPr>
      <a:lvl3pPr marL="768350" indent="-193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052513" indent="-1809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4pPr>
      <a:lvl5pPr marL="1381125" indent="-1460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Arial" charset="0"/>
        <a:buChar char="-"/>
        <a:defRPr sz="1400">
          <a:solidFill>
            <a:schemeClr val="tx1"/>
          </a:solidFill>
          <a:latin typeface="+mn-lt"/>
          <a:cs typeface="+mn-cs"/>
        </a:defRPr>
      </a:lvl5pPr>
      <a:lvl6pPr marL="1838325" indent="-1460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Arial" charset="0"/>
        <a:buChar char="-"/>
        <a:defRPr sz="1400">
          <a:solidFill>
            <a:schemeClr val="tx1"/>
          </a:solidFill>
          <a:latin typeface="+mn-lt"/>
          <a:cs typeface="+mn-cs"/>
        </a:defRPr>
      </a:lvl6pPr>
      <a:lvl7pPr marL="2295525" indent="-1460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Arial" charset="0"/>
        <a:buChar char="-"/>
        <a:defRPr sz="1400">
          <a:solidFill>
            <a:schemeClr val="tx1"/>
          </a:solidFill>
          <a:latin typeface="+mn-lt"/>
          <a:cs typeface="+mn-cs"/>
        </a:defRPr>
      </a:lvl7pPr>
      <a:lvl8pPr marL="2752725" indent="-1460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Arial" charset="0"/>
        <a:buChar char="-"/>
        <a:defRPr sz="1400">
          <a:solidFill>
            <a:schemeClr val="tx1"/>
          </a:solidFill>
          <a:latin typeface="+mn-lt"/>
          <a:cs typeface="+mn-cs"/>
        </a:defRPr>
      </a:lvl8pPr>
      <a:lvl9pPr marL="3209925" indent="-1460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Arial" charset="0"/>
        <a:buChar char="-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l Comm's Bann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5" y="0"/>
            <a:ext cx="85725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12052" y="2468096"/>
            <a:ext cx="7408048" cy="1178351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SPARC Proposal and Installation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10383" y="3640776"/>
            <a:ext cx="6661399" cy="978849"/>
          </a:xfrm>
        </p:spPr>
        <p:txBody>
          <a:bodyPr/>
          <a:lstStyle/>
          <a:p>
            <a:pPr>
              <a:buNone/>
            </a:pP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Screen (Part 1)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8774" y="681163"/>
            <a:ext cx="6151418" cy="348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98184" y="4465123"/>
            <a:ext cx="5858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SPARC allows different variations to be quoted .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Ex. Employer wants to see a 50% LTD and a 60% LTD to decide which benefit is better for the company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 version screen allows the different variations to be maintained.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While this screen is used for all proposals multiple variations (Versions) are only captured for small market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Screen (Part 2)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532" y="599520"/>
            <a:ext cx="6650182" cy="424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10059" y="5118266"/>
            <a:ext cx="5858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Within each version products are added (Small market Only)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 Version screen also captures several reason codes for :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Declines,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Proposal score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Quote reason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Screen (Part 3)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8775" y="570016"/>
            <a:ext cx="6239892" cy="396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86308" y="4667003"/>
            <a:ext cx="5858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For mid/large market proposals plan designs and multiple versions are not captured until the case sells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For mid/large proposals high level financial data is captured for each quoted product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STD Product Quote Version (Part 1)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13" y="522514"/>
            <a:ext cx="6958939" cy="442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86308" y="4963886"/>
            <a:ext cx="58588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SPARC plan design is only populated during the proposal process for small market proposals.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SPARC has 2 different views of the plan design for each product.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Quote view with all fields that feed the proposal exhibit and rating engine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An install version which adds administrative fields and the fields needed for Downstream systems</a:t>
            </a:r>
          </a:p>
          <a:p>
            <a:pPr lvl="1"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and Workflow screen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5024" y="582263"/>
            <a:ext cx="6896471" cy="4349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504" y="840612"/>
            <a:ext cx="2038139" cy="208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585" y="2942607"/>
            <a:ext cx="2004105" cy="227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 bwMode="auto">
          <a:xfrm flipH="1" flipV="1">
            <a:off x="1733797" y="1781299"/>
            <a:ext cx="1555668" cy="261257"/>
          </a:xfrm>
          <a:prstGeom prst="straightConnector1">
            <a:avLst/>
          </a:prstGeom>
          <a:solidFill>
            <a:srgbClr val="FFFF00"/>
          </a:soli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1686296" y="2268187"/>
            <a:ext cx="1816925" cy="1151907"/>
          </a:xfrm>
          <a:prstGeom prst="straightConnector1">
            <a:avLst/>
          </a:prstGeom>
          <a:solidFill>
            <a:srgbClr val="FFFF00"/>
          </a:soli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204469" y="4975761"/>
            <a:ext cx="58588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The SPARC Rating and workflow screen is where:</a:t>
            </a:r>
          </a:p>
          <a:p>
            <a:pPr lvl="2" algn="l">
              <a:buFont typeface="Arial" pitchFamily="34" charset="0"/>
              <a:buChar char="•"/>
            </a:pPr>
            <a:r>
              <a:rPr lang="en-US" dirty="0" smtClean="0"/>
              <a:t> Small </a:t>
            </a:r>
            <a:r>
              <a:rPr lang="en-US" dirty="0" err="1" smtClean="0"/>
              <a:t>rasers</a:t>
            </a:r>
            <a:r>
              <a:rPr lang="en-US" dirty="0" smtClean="0"/>
              <a:t> (Mostly </a:t>
            </a:r>
            <a:r>
              <a:rPr lang="en-US" dirty="0" err="1" smtClean="0"/>
              <a:t>Ratecalc</a:t>
            </a:r>
            <a:r>
              <a:rPr lang="en-US" dirty="0" smtClean="0"/>
              <a:t>) rate the case,</a:t>
            </a:r>
          </a:p>
          <a:p>
            <a:pPr lvl="2" algn="l">
              <a:buFont typeface="Arial" pitchFamily="34" charset="0"/>
              <a:buChar char="•"/>
            </a:pPr>
            <a:r>
              <a:rPr lang="en-US" dirty="0" smtClean="0"/>
              <a:t>Small market users produce proposal and enrollment documents</a:t>
            </a:r>
          </a:p>
          <a:p>
            <a:pPr lvl="2" algn="l">
              <a:buFont typeface="Arial" pitchFamily="34" charset="0"/>
              <a:buChar char="•"/>
            </a:pPr>
            <a:r>
              <a:rPr lang="en-US" dirty="0" smtClean="0"/>
              <a:t>All users move the case through workflow </a:t>
            </a:r>
          </a:p>
          <a:p>
            <a:pPr lvl="2" algn="l">
              <a:buFont typeface="Arial" pitchFamily="34" charset="0"/>
              <a:buChar char="•"/>
            </a:pPr>
            <a:r>
              <a:rPr lang="en-US" dirty="0" smtClean="0"/>
              <a:t>Once the Proposal is completed by </a:t>
            </a:r>
            <a:r>
              <a:rPr lang="en-US" dirty="0" err="1" smtClean="0"/>
              <a:t>Ratecalc</a:t>
            </a:r>
            <a:r>
              <a:rPr lang="en-US" dirty="0" smtClean="0"/>
              <a:t>/Underwriting it is returned to sales</a:t>
            </a:r>
          </a:p>
          <a:p>
            <a:pPr lvl="2" algn="l">
              <a:buFont typeface="Arial" pitchFamily="34" charset="0"/>
              <a:buChar char="•"/>
            </a:pPr>
            <a:r>
              <a:rPr lang="en-US" dirty="0" smtClean="0"/>
              <a:t>If the proposal is sold sales will send the proposal back </a:t>
            </a:r>
            <a:r>
              <a:rPr lang="en-US" dirty="0" err="1" smtClean="0"/>
              <a:t>ratecalc</a:t>
            </a:r>
            <a:r>
              <a:rPr lang="en-US" dirty="0" smtClean="0"/>
              <a:t> (small market) or Case Installation Management (Mid/Large Market)</a:t>
            </a:r>
          </a:p>
          <a:p>
            <a:pPr lvl="2"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Install Plan Capture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676894"/>
            <a:ext cx="6330433" cy="383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02524" y="4678878"/>
            <a:ext cx="5842659" cy="1373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After the case moves to the installation team the more complete version of the plan design is filled out in the RFP portion of SPARC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Each tab in the plan design is completed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and Workflow Screen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614" y="570387"/>
            <a:ext cx="6896471" cy="4349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14400" y="5047013"/>
            <a:ext cx="5842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For small market cases a final rating with an updated census will occur. For Mid/Large market the rates are captured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Once the Case is in good shape it is moved through the workflow from the RFP portion of SPARC to RFCI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7317" y="3111336"/>
            <a:ext cx="6630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RFCI: Request for Case Installation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RFCI Status Screen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899" y="665019"/>
            <a:ext cx="6163294" cy="3917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86308" y="4667003"/>
            <a:ext cx="5858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4631377"/>
            <a:ext cx="5842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This is the status screen in RFCI it shows how the case is progressing through the installation process.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Each checkbox is a screen in the RFCI process.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All of the grayed out boxes  are required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Screen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785" y="629392"/>
            <a:ext cx="6673932" cy="404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14400" y="4631377"/>
            <a:ext cx="5842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Client screen captures information about the client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Name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TIN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Market Segment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Trust indicator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RFP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863" y="592098"/>
            <a:ext cx="85820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 bwMode="auto">
          <a:xfrm>
            <a:off x="2553195" y="2196935"/>
            <a:ext cx="783771" cy="439387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591" y="5213267"/>
            <a:ext cx="8562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RFP (Request for Proposal) is the proposal portion of SPARC.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 proposal process is initiated by Link2GI (Mid/Large Market) or Epiphany (Small Market)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RFP is very different for Mid/Large cases and Small Market cases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For small market cases RFP contains detailed plan designs, client information, broker information and detailed rates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For Mid/Large cases RFP contains client information and high level rate information until the proposal sells</a:t>
            </a:r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 Screen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443" y="534390"/>
            <a:ext cx="4281611" cy="434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02525" y="4857008"/>
            <a:ext cx="5842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Address screen captures the client locations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City,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Street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State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Zip etc.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Contact Screen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2813" y="617518"/>
            <a:ext cx="5542973" cy="452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04405" y="5103674"/>
            <a:ext cx="58426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Client Contact screen captures information about the contacts at the company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Name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Address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Title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Contact Type</a:t>
            </a:r>
          </a:p>
          <a:p>
            <a:pPr lvl="2" algn="l">
              <a:buFont typeface="Arial" pitchFamily="34" charset="0"/>
              <a:buChar char="•"/>
            </a:pPr>
            <a:r>
              <a:rPr lang="en-US" dirty="0" smtClean="0"/>
              <a:t>Billing</a:t>
            </a:r>
          </a:p>
          <a:p>
            <a:pPr lvl="2" algn="l">
              <a:buFont typeface="Arial" pitchFamily="34" charset="0"/>
              <a:buChar char="•"/>
            </a:pPr>
            <a:r>
              <a:rPr lang="en-US" dirty="0" smtClean="0"/>
              <a:t>Claim etc.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Prudential Contact Screen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9062" y="570016"/>
            <a:ext cx="5397488" cy="4405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04405" y="5103674"/>
            <a:ext cx="5842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Prudential Contact screen captures information about the contacts within Prudential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Contract, Cert, ERISA Screen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0046" y="589065"/>
            <a:ext cx="5729640" cy="398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04405" y="5103674"/>
            <a:ext cx="5842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Contract Cert ERISA screen sets up the structure that the client wants the contracts delivered to them in and captures ERISA information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 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Screen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6920" y="624692"/>
            <a:ext cx="6190887" cy="430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04405" y="5103674"/>
            <a:ext cx="5842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Certificate screen shows the actual grouping of the certificates based on the information on the contract, Cert ERISA screen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Displays the actual plans and certificate edition numbers for each cert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 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Group Screen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8172" y="612816"/>
            <a:ext cx="5900473" cy="410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75657" y="4783040"/>
            <a:ext cx="5842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Bill Group screen is the start of the billing financial structure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Bill Groups translate directly to bills that will be delivered to the client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If there is 1 Bill group there will be 1 Bill. If there are 2 bill groups there will be 2 Bills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This screen allows plans to be assigned to the bill group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 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 Group Screen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6919" y="600941"/>
            <a:ext cx="5422143" cy="376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258785" y="4474281"/>
            <a:ext cx="5842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Member Group screen is the grouping of employees who receive a set of benefits which will be displayed on the bill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Each member group represents a distinct set of employees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Each coverage the employee is eligible for is displayed for the member group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Each member group is assigned to a bill group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 Member Groups are only used for Roster billed clients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Claim Branch Screen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8810" y="600941"/>
            <a:ext cx="4755897" cy="330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258785" y="4474281"/>
            <a:ext cx="5842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Claim Branch screen s the grouping of products/plans which have a unique claim administration and meet the client’s claim reporting needs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Within the claim systems all products and plans are grouped under claim branches.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Each claim branch has a unique benefit setup (PDR in DCMS/LCMS) which is used to pay the claim. 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 </a:t>
            </a:r>
            <a:r>
              <a:rPr lang="en-US" smtClean="0"/>
              <a:t>Card Screen</a:t>
            </a:r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145" y="595314"/>
            <a:ext cx="7588332" cy="268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258785" y="4474281"/>
            <a:ext cx="584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INC Card shows a consolidated view of all of the case structure elements</a:t>
            </a:r>
          </a:p>
          <a:p>
            <a:pPr lvl="1"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 Search Screen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488" t="21162" b="4001"/>
          <a:stretch>
            <a:fillRect/>
          </a:stretch>
        </p:blipFill>
        <p:spPr bwMode="auto">
          <a:xfrm>
            <a:off x="510639" y="570016"/>
            <a:ext cx="8134598" cy="357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65653" y="4500748"/>
            <a:ext cx="4405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PIA stands for Post Installation Activities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All changes to the case post first sale are performed  in PIA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Changes to cases do not flow through the RFP/RFCI process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 PIA Search screen allows user to find cases in PIA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RFCI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4765" y="628712"/>
            <a:ext cx="6487947" cy="419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81591" y="4919008"/>
            <a:ext cx="6919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RFCI (Request for Case Installation) is the case installation portion of SPARC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During RFCI Prudential captures all of the details necessary to administer the case: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client contacts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detailed locations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financial and claim  structure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Cases only pass through RFCI once. Any changes post sale are done in the PIA portion of SPARC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Types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53424" t="31974" r="20813" b="30214"/>
          <a:stretch>
            <a:fillRect/>
          </a:stretch>
        </p:blipFill>
        <p:spPr bwMode="auto">
          <a:xfrm>
            <a:off x="2968830" y="641268"/>
            <a:ext cx="3348842" cy="361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01881" y="4963886"/>
            <a:ext cx="8894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Changes to cases in PIA are performed through transactions there are a few types of transactions (Full List above)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Plan Change transactions which update plan provisions (Benefit Plan Change) or  add Plans (Add Issue)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Administrative Transactions which update all non plan features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Lapse transactions which lapse plans or the entire case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Reinstatement transactions which reverse lapse transactions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Edit producer transactions which change producers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Renewal transactions which update rates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transaction 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7368" t="22166" r="4052" b="5494"/>
          <a:stretch>
            <a:fillRect/>
          </a:stretch>
        </p:blipFill>
        <p:spPr bwMode="auto">
          <a:xfrm>
            <a:off x="285008" y="2149433"/>
            <a:ext cx="4975761" cy="331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708" t="35535" r="283" b="8339"/>
          <a:stretch>
            <a:fillRect/>
          </a:stretch>
        </p:blipFill>
        <p:spPr bwMode="auto">
          <a:xfrm>
            <a:off x="296884" y="546265"/>
            <a:ext cx="8300851" cy="1591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32508" y="5569527"/>
            <a:ext cx="826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This is the screen where transactions are started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 Transaction type, effective date, title and comments are captured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Cloning an Option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140" y="525422"/>
            <a:ext cx="7671460" cy="504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27511" y="5605154"/>
            <a:ext cx="632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Once the transaction has started users select the products and plans they want to modify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Users can only modify the plans they have selected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Design Editing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43305" t="19234" r="2450" b="7452"/>
          <a:stretch>
            <a:fillRect/>
          </a:stretch>
        </p:blipFill>
        <p:spPr bwMode="auto">
          <a:xfrm>
            <a:off x="5462649" y="688770"/>
            <a:ext cx="3681351" cy="410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19422" t="19278" r="2287" b="6131"/>
          <a:stretch>
            <a:fillRect/>
          </a:stretch>
        </p:blipFill>
        <p:spPr bwMode="auto">
          <a:xfrm>
            <a:off x="0" y="712521"/>
            <a:ext cx="5391397" cy="424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1257" y="5047014"/>
            <a:ext cx="8668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Once inside the plan the editing is the same as within RFP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8388" t="23496" r="-225" b="13508"/>
          <a:stretch>
            <a:fillRect/>
          </a:stretch>
        </p:blipFill>
        <p:spPr bwMode="auto">
          <a:xfrm>
            <a:off x="0" y="498765"/>
            <a:ext cx="6578929" cy="340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l="338" t="12963" r="3116" b="3183"/>
          <a:stretch>
            <a:fillRect/>
          </a:stretch>
        </p:blipFill>
        <p:spPr bwMode="auto">
          <a:xfrm>
            <a:off x="6305797" y="534391"/>
            <a:ext cx="2838203" cy="251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387" y="4583875"/>
            <a:ext cx="758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After the plans have been configured they can be rated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 rating process is the same as during the proposal phase and the same proposal and enrollment documents are produced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8388" t="17924" r="-77" b="10937"/>
          <a:stretch>
            <a:fillRect/>
          </a:stretch>
        </p:blipFill>
        <p:spPr bwMode="auto">
          <a:xfrm>
            <a:off x="997527" y="653142"/>
            <a:ext cx="6080167" cy="4309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82185" y="5296395"/>
            <a:ext cx="7125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 This is the workflow screen it allows the user to route the transaction to the appropriate user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Once the account manager has started the transaction is routed to the underwriter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Once the underwriter has completed their work the transaction is routed back to the account manager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Transactions which do not require any approval have a completed selection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514" t="23715" r="2582" b="22947"/>
          <a:stretch>
            <a:fillRect/>
          </a:stretch>
        </p:blipFill>
        <p:spPr bwMode="auto">
          <a:xfrm>
            <a:off x="439387" y="593766"/>
            <a:ext cx="7790213" cy="2885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13756" y="4168239"/>
            <a:ext cx="82104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decision screen captures the decisions the underwriter and account manager make on the transaction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Underwriters can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Accept with rate change which puts any rating done in the transaction </a:t>
            </a:r>
            <a:r>
              <a:rPr lang="en-US" dirty="0" err="1" smtClean="0"/>
              <a:t>inforce</a:t>
            </a:r>
            <a:r>
              <a:rPr lang="en-US" dirty="0" smtClean="0"/>
              <a:t> (assuming AM approves)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Accept without rate change which puts the rates prior to the transaction back in place (assuming AM approves)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Decline which means the underwriter does not feel the transaction should move forward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Account managers can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Accept which makes the case ready to sell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Return to underwriting which sends the case back to underwriting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Decline closes the transaction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Withdraw closes the transaction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Transaction List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764" y="662173"/>
            <a:ext cx="7493330" cy="4417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15930" y="5522026"/>
            <a:ext cx="6683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GIS transaction list shows all of the transactions that have been sent to a given application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Translated Data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2514"/>
            <a:ext cx="4441371" cy="351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1372" y="521526"/>
            <a:ext cx="4702628" cy="254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" y="442949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GIS translated data shows all of the data elements that have been sent to a system in the language and format expected by that system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These screenshots show 2 views on the left all of the data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On the right the changes only report which shows the updates to the data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This is a renewal transaction where only the rate changed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Communication Request Screen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69" t="7711" r="2943" b="14842"/>
          <a:stretch/>
        </p:blipFill>
        <p:spPr>
          <a:xfrm>
            <a:off x="220269" y="1377696"/>
            <a:ext cx="8466243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3525" y="604961"/>
            <a:ext cx="5668550" cy="366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90349" y="4360868"/>
            <a:ext cx="57454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PIA  (Post Installation Activities) is the case maintenance portion of SPARC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All case maintenance is done through transactions within PIA.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Changes are not done by submitting another proposal and installing it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There are 5 main types of transactions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Plan design changes (Updates to the plan design)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Administrative changes (Updates to contacts , addresses client record etc.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Lapses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Reinstatements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Renewals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Enrollment: Enrollment Rules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7" t="3979" r="4357" b="7095"/>
          <a:stretch/>
        </p:blipFill>
        <p:spPr>
          <a:xfrm>
            <a:off x="1389888" y="572262"/>
            <a:ext cx="6187717" cy="59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</a:t>
            </a:r>
            <a:r>
              <a:rPr lang="en-US" dirty="0" err="1" smtClean="0"/>
              <a:t>Enrollment</a:t>
            </a:r>
            <a:r>
              <a:rPr lang="en-US" dirty="0" smtClean="0"/>
              <a:t> Rules Screen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36" t="3811" r="11468" b="10968"/>
          <a:stretch/>
        </p:blipFill>
        <p:spPr>
          <a:xfrm>
            <a:off x="1877568" y="526923"/>
            <a:ext cx="5071872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Products Screen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9" t="4653" r="4025" b="22926"/>
          <a:stretch/>
        </p:blipFill>
        <p:spPr>
          <a:xfrm>
            <a:off x="1219200" y="945833"/>
            <a:ext cx="670560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Tab in product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22" t="5326" r="3199" b="6590"/>
          <a:stretch/>
        </p:blipFill>
        <p:spPr>
          <a:xfrm>
            <a:off x="1170432" y="481584"/>
            <a:ext cx="6803136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Rate Screen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83" t="4485" r="4357" b="22421"/>
          <a:stretch/>
        </p:blipFill>
        <p:spPr>
          <a:xfrm>
            <a:off x="1237488" y="1036320"/>
            <a:ext cx="6669024" cy="5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2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Contact Screen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95" t="5664" r="8160" b="15348"/>
          <a:stretch/>
        </p:blipFill>
        <p:spPr>
          <a:xfrm>
            <a:off x="1207008" y="708089"/>
            <a:ext cx="6498336" cy="57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Class Setup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88" r="3695" b="22590"/>
          <a:stretch/>
        </p:blipFill>
        <p:spPr>
          <a:xfrm>
            <a:off x="914400" y="765239"/>
            <a:ext cx="6754368" cy="56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9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Class to plan mapping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53" t="4148" r="4026" b="19053"/>
          <a:stretch/>
        </p:blipFill>
        <p:spPr>
          <a:xfrm>
            <a:off x="1097280" y="787337"/>
            <a:ext cx="6717792" cy="55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Product name screen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00" t="4990" r="4841" b="22758"/>
          <a:stretch/>
        </p:blipFill>
        <p:spPr>
          <a:xfrm>
            <a:off x="798576" y="1158240"/>
            <a:ext cx="7546848" cy="52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Meeting Request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08" t="4988" r="3961" b="23264"/>
          <a:stretch/>
        </p:blipFill>
        <p:spPr>
          <a:xfrm>
            <a:off x="749808" y="970217"/>
            <a:ext cx="7644384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41569" y="3111336"/>
            <a:ext cx="508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RFP: Request for Proposal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Merge Data Sample Kit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16" r="3521" b="25958"/>
          <a:stretch/>
        </p:blipFill>
        <p:spPr>
          <a:xfrm>
            <a:off x="457489" y="1231392"/>
            <a:ext cx="8022527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Screen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2525" y="550286"/>
            <a:ext cx="6939435" cy="415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0059" y="4845132"/>
            <a:ext cx="76274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The Client screen captures high level information about the client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Ex. Name, SIC Code, </a:t>
            </a:r>
            <a:r>
              <a:rPr lang="en-US" dirty="0" err="1" smtClean="0"/>
              <a:t>Zipcode</a:t>
            </a:r>
            <a:r>
              <a:rPr lang="en-US" dirty="0" smtClean="0"/>
              <a:t>, State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Generally populated by the LINK2GI/Epiphany System (Sales Customer Relationship Management Systems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Each Client record can have multiple proposals associated to it </a:t>
            </a:r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Information Screen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877" y="606012"/>
            <a:ext cx="5929559" cy="464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86308" y="5391397"/>
            <a:ext cx="5721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This is the first screen in the proposal.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 screen captures high level effective dates and delivery dates for the proposal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Proposal ID is assigned </a:t>
            </a:r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Prudential Contact Screen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3161" y="641269"/>
            <a:ext cx="3628839" cy="4773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86308" y="5391398"/>
            <a:ext cx="5858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Captures the people within Prudential who are working on the Proposal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 SPARC Workflow will route the proposal to the people specified on this screen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 Screen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399" y="610899"/>
            <a:ext cx="7315200" cy="3432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98184" y="4465123"/>
            <a:ext cx="5858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Captures the producer associated to the proposal.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 producer is selected from a search of the corporate Agency Database (ADB)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For small market proposals commissions cannot be attached without a producer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This screen is not generally filled out for mid/large proposals  </a:t>
            </a:r>
          </a:p>
          <a:p>
            <a:pPr algn="l">
              <a:buFont typeface="Arial" pitchFamily="34" charset="0"/>
              <a:buChar char="•"/>
            </a:pPr>
            <a:endParaRPr lang="en-US" dirty="0" smtClean="0"/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Page </a:t>
            </a:r>
            <a:fld id="{AD91DF67-F544-4009-BCBB-B6652FEFFD2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u GI EA">
  <a:themeElements>
    <a:clrScheme name="IGS_White_Background 1">
      <a:dk1>
        <a:srgbClr val="000000"/>
      </a:dk1>
      <a:lt1>
        <a:srgbClr val="FFFFFF"/>
      </a:lt1>
      <a:dk2>
        <a:srgbClr val="061DC8"/>
      </a:dk2>
      <a:lt2>
        <a:srgbClr val="727272"/>
      </a:lt2>
      <a:accent1>
        <a:srgbClr val="7889FB"/>
      </a:accent1>
      <a:accent2>
        <a:srgbClr val="C7CDFD"/>
      </a:accent2>
      <a:accent3>
        <a:srgbClr val="FFFFFF"/>
      </a:accent3>
      <a:accent4>
        <a:srgbClr val="000000"/>
      </a:accent4>
      <a:accent5>
        <a:srgbClr val="BEC4FD"/>
      </a:accent5>
      <a:accent6>
        <a:srgbClr val="B4BAE5"/>
      </a:accent6>
      <a:hlink>
        <a:srgbClr val="669900"/>
      </a:hlink>
      <a:folHlink>
        <a:srgbClr val="8CC800"/>
      </a:folHlink>
    </a:clrScheme>
    <a:fontScheme name="IGS_White_Background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IGS_White_Background 1">
        <a:dk1>
          <a:srgbClr val="000000"/>
        </a:dk1>
        <a:lt1>
          <a:srgbClr val="FFFFFF"/>
        </a:lt1>
        <a:dk2>
          <a:srgbClr val="061DC8"/>
        </a:dk2>
        <a:lt2>
          <a:srgbClr val="727272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69900"/>
        </a:hlink>
        <a:folHlink>
          <a:srgbClr val="8C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11734</TotalTime>
  <Words>1702</Words>
  <Application>Microsoft Office PowerPoint</Application>
  <PresentationFormat>On-screen Show (4:3)</PresentationFormat>
  <Paragraphs>267</Paragraphs>
  <Slides>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Pru GI EA</vt:lpstr>
      <vt:lpstr>PowerPoint Presentation</vt:lpstr>
      <vt:lpstr>RFP</vt:lpstr>
      <vt:lpstr>RFCI</vt:lpstr>
      <vt:lpstr>PIA</vt:lpstr>
      <vt:lpstr>PowerPoint Presentation</vt:lpstr>
      <vt:lpstr>Client Screen</vt:lpstr>
      <vt:lpstr>Basic Information Screen</vt:lpstr>
      <vt:lpstr>Prudential Contact Screen</vt:lpstr>
      <vt:lpstr>Producer Screen</vt:lpstr>
      <vt:lpstr>Version Screen (Part 1)</vt:lpstr>
      <vt:lpstr>Version Screen (Part 2)</vt:lpstr>
      <vt:lpstr>Version Screen (Part 3)</vt:lpstr>
      <vt:lpstr>STD Product Quote Version (Part 1)</vt:lpstr>
      <vt:lpstr>Rating and Workflow screen</vt:lpstr>
      <vt:lpstr>Case Install Plan Capture</vt:lpstr>
      <vt:lpstr>Rating and Workflow Screen</vt:lpstr>
      <vt:lpstr>PowerPoint Presentation</vt:lpstr>
      <vt:lpstr>RFCI Status Screen</vt:lpstr>
      <vt:lpstr>Client Screen</vt:lpstr>
      <vt:lpstr>Address Screen</vt:lpstr>
      <vt:lpstr>Client Contact Screen</vt:lpstr>
      <vt:lpstr>Prudential Contact Screen</vt:lpstr>
      <vt:lpstr>Contract, Cert, ERISA Screen</vt:lpstr>
      <vt:lpstr>Certificate Screen</vt:lpstr>
      <vt:lpstr>Bill Group Screen</vt:lpstr>
      <vt:lpstr>Member Group Screen</vt:lpstr>
      <vt:lpstr>Claim Branch Screen</vt:lpstr>
      <vt:lpstr>INC Card Screen</vt:lpstr>
      <vt:lpstr>PIA Search Screen</vt:lpstr>
      <vt:lpstr>Transaction Types</vt:lpstr>
      <vt:lpstr>Starting a transaction </vt:lpstr>
      <vt:lpstr>Cloning an Option</vt:lpstr>
      <vt:lpstr>Plan Design Editing</vt:lpstr>
      <vt:lpstr>Rating</vt:lpstr>
      <vt:lpstr>Workflow</vt:lpstr>
      <vt:lpstr>Decisions</vt:lpstr>
      <vt:lpstr>GIS Transaction List</vt:lpstr>
      <vt:lpstr>GIS Translated Data</vt:lpstr>
      <vt:lpstr>Enrollment Communication Request Screen</vt:lpstr>
      <vt:lpstr>Enrollment: Enrollment Rules</vt:lpstr>
      <vt:lpstr>Enrollment Enrollment Rules Screen</vt:lpstr>
      <vt:lpstr>Enrollment Products Screen</vt:lpstr>
      <vt:lpstr>Enrollment Tab in product </vt:lpstr>
      <vt:lpstr>Enrollment Rate Screen</vt:lpstr>
      <vt:lpstr>Enrollment Contact Screen</vt:lpstr>
      <vt:lpstr>Enrollment Class Setup</vt:lpstr>
      <vt:lpstr>Enrollment Class to plan mapping</vt:lpstr>
      <vt:lpstr>Enrollment Product name screen</vt:lpstr>
      <vt:lpstr>Enrollment Meeting Request</vt:lpstr>
      <vt:lpstr>Enrollment Merge Data Sample Kit</vt:lpstr>
    </vt:vector>
  </TitlesOfParts>
  <Company>Prudential Financial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Thirupathi Vangapalli</dc:creator>
  <cp:lastModifiedBy>Deshmukh, Aniket</cp:lastModifiedBy>
  <cp:revision>50</cp:revision>
  <cp:lastPrinted>2003-03-27T19:20:46Z</cp:lastPrinted>
  <dcterms:created xsi:type="dcterms:W3CDTF">2013-03-31T03:25:04Z</dcterms:created>
  <dcterms:modified xsi:type="dcterms:W3CDTF">2016-12-13T11:45:43Z</dcterms:modified>
</cp:coreProperties>
</file>